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29459238" cy="41986200"/>
  <p:defaultTextStyle>
    <a:defPPr>
      <a:defRPr lang="fr-FR"/>
    </a:defPPr>
    <a:lvl1pPr marL="0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161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322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484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8645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0806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2967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128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7290" algn="l" defTabSz="8043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9C6F"/>
    <a:srgbClr val="80BF9B"/>
    <a:srgbClr val="EB6768"/>
    <a:srgbClr val="537FDF"/>
    <a:srgbClr val="D21C1C"/>
    <a:srgbClr val="2659CC"/>
    <a:srgbClr val="499168"/>
    <a:srgbClr val="000000"/>
    <a:srgbClr val="33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5088" y="-1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7101" indent="0" algn="ctr">
              <a:buNone/>
              <a:defRPr sz="1500"/>
            </a:lvl2pPr>
            <a:lvl3pPr marL="694203" indent="0" algn="ctr">
              <a:buNone/>
              <a:defRPr sz="1400"/>
            </a:lvl3pPr>
            <a:lvl4pPr marL="1041304" indent="0" algn="ctr">
              <a:buNone/>
              <a:defRPr sz="1200"/>
            </a:lvl4pPr>
            <a:lvl5pPr marL="1388406" indent="0" algn="ctr">
              <a:buNone/>
              <a:defRPr sz="1200"/>
            </a:lvl5pPr>
            <a:lvl6pPr marL="1735507" indent="0" algn="ctr">
              <a:buNone/>
              <a:defRPr sz="1200"/>
            </a:lvl6pPr>
            <a:lvl7pPr marL="2082608" indent="0" algn="ctr">
              <a:buNone/>
              <a:defRPr sz="1200"/>
            </a:lvl7pPr>
            <a:lvl8pPr marL="2429710" indent="0" algn="ctr">
              <a:buNone/>
              <a:defRPr sz="1200"/>
            </a:lvl8pPr>
            <a:lvl9pPr marL="2776811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575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78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48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46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71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94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413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88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355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826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29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76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73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893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7101" indent="0">
              <a:buNone/>
              <a:defRPr sz="1500" b="1"/>
            </a:lvl2pPr>
            <a:lvl3pPr marL="694203" indent="0">
              <a:buNone/>
              <a:defRPr sz="1400" b="1"/>
            </a:lvl3pPr>
            <a:lvl4pPr marL="1041304" indent="0">
              <a:buNone/>
              <a:defRPr sz="1200" b="1"/>
            </a:lvl4pPr>
            <a:lvl5pPr marL="1388406" indent="0">
              <a:buNone/>
              <a:defRPr sz="1200" b="1"/>
            </a:lvl5pPr>
            <a:lvl6pPr marL="1735507" indent="0">
              <a:buNone/>
              <a:defRPr sz="1200" b="1"/>
            </a:lvl6pPr>
            <a:lvl7pPr marL="2082608" indent="0">
              <a:buNone/>
              <a:defRPr sz="1200" b="1"/>
            </a:lvl7pPr>
            <a:lvl8pPr marL="2429710" indent="0">
              <a:buNone/>
              <a:defRPr sz="1200" b="1"/>
            </a:lvl8pPr>
            <a:lvl9pPr marL="2776811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7101" indent="0">
              <a:buNone/>
              <a:defRPr sz="1500" b="1"/>
            </a:lvl2pPr>
            <a:lvl3pPr marL="694203" indent="0">
              <a:buNone/>
              <a:defRPr sz="1400" b="1"/>
            </a:lvl3pPr>
            <a:lvl4pPr marL="1041304" indent="0">
              <a:buNone/>
              <a:defRPr sz="1200" b="1"/>
            </a:lvl4pPr>
            <a:lvl5pPr marL="1388406" indent="0">
              <a:buNone/>
              <a:defRPr sz="1200" b="1"/>
            </a:lvl5pPr>
            <a:lvl6pPr marL="1735507" indent="0">
              <a:buNone/>
              <a:defRPr sz="1200" b="1"/>
            </a:lvl6pPr>
            <a:lvl7pPr marL="2082608" indent="0">
              <a:buNone/>
              <a:defRPr sz="1200" b="1"/>
            </a:lvl7pPr>
            <a:lvl8pPr marL="2429710" indent="0">
              <a:buNone/>
              <a:defRPr sz="1200" b="1"/>
            </a:lvl8pPr>
            <a:lvl9pPr marL="2776811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042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424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69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7101" indent="0">
              <a:buNone/>
              <a:defRPr sz="1100"/>
            </a:lvl2pPr>
            <a:lvl3pPr marL="694203" indent="0">
              <a:buNone/>
              <a:defRPr sz="900"/>
            </a:lvl3pPr>
            <a:lvl4pPr marL="1041304" indent="0">
              <a:buNone/>
              <a:defRPr sz="800"/>
            </a:lvl4pPr>
            <a:lvl5pPr marL="1388406" indent="0">
              <a:buNone/>
              <a:defRPr sz="800"/>
            </a:lvl5pPr>
            <a:lvl6pPr marL="1735507" indent="0">
              <a:buNone/>
              <a:defRPr sz="800"/>
            </a:lvl6pPr>
            <a:lvl7pPr marL="2082608" indent="0">
              <a:buNone/>
              <a:defRPr sz="800"/>
            </a:lvl7pPr>
            <a:lvl8pPr marL="2429710" indent="0">
              <a:buNone/>
              <a:defRPr sz="800"/>
            </a:lvl8pPr>
            <a:lvl9pPr marL="2776811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677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7101" indent="0">
              <a:buNone/>
              <a:defRPr sz="2100"/>
            </a:lvl2pPr>
            <a:lvl3pPr marL="694203" indent="0">
              <a:buNone/>
              <a:defRPr sz="1800"/>
            </a:lvl3pPr>
            <a:lvl4pPr marL="1041304" indent="0">
              <a:buNone/>
              <a:defRPr sz="1500"/>
            </a:lvl4pPr>
            <a:lvl5pPr marL="1388406" indent="0">
              <a:buNone/>
              <a:defRPr sz="1500"/>
            </a:lvl5pPr>
            <a:lvl6pPr marL="1735507" indent="0">
              <a:buNone/>
              <a:defRPr sz="1500"/>
            </a:lvl6pPr>
            <a:lvl7pPr marL="2082608" indent="0">
              <a:buNone/>
              <a:defRPr sz="1500"/>
            </a:lvl7pPr>
            <a:lvl8pPr marL="2429710" indent="0">
              <a:buNone/>
              <a:defRPr sz="1500"/>
            </a:lvl8pPr>
            <a:lvl9pPr marL="2776811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7101" indent="0">
              <a:buNone/>
              <a:defRPr sz="1100"/>
            </a:lvl2pPr>
            <a:lvl3pPr marL="694203" indent="0">
              <a:buNone/>
              <a:defRPr sz="900"/>
            </a:lvl3pPr>
            <a:lvl4pPr marL="1041304" indent="0">
              <a:buNone/>
              <a:defRPr sz="800"/>
            </a:lvl4pPr>
            <a:lvl5pPr marL="1388406" indent="0">
              <a:buNone/>
              <a:defRPr sz="800"/>
            </a:lvl5pPr>
            <a:lvl6pPr marL="1735507" indent="0">
              <a:buNone/>
              <a:defRPr sz="800"/>
            </a:lvl6pPr>
            <a:lvl7pPr marL="2082608" indent="0">
              <a:buNone/>
              <a:defRPr sz="800"/>
            </a:lvl7pPr>
            <a:lvl8pPr marL="2429710" indent="0">
              <a:buNone/>
              <a:defRPr sz="800"/>
            </a:lvl8pPr>
            <a:lvl9pPr marL="2776811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636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20967" tIns="10484" rIns="20967" bIns="1048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20967" tIns="10484" rIns="20967" bIns="10484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20967" tIns="10484" rIns="20967" bIns="104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9CF3-1573-42BA-ACFA-E8A8A0811897}" type="datetimeFigureOut">
              <a:rPr lang="fr-CH" smtClean="0"/>
              <a:t>17.11.16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 vert="horz" lIns="20967" tIns="10484" rIns="20967" bIns="104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20967" tIns="10484" rIns="20967" bIns="104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44A3-1430-4D40-BCB4-BBAA75E35C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730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9420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551" indent="-173551" algn="l" defTabSz="694203" rtl="0" eaLnBrk="1" latinLnBrk="0" hangingPunct="1">
        <a:lnSpc>
          <a:spcPct val="90000"/>
        </a:lnSpc>
        <a:spcBef>
          <a:spcPts val="75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52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7754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855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1956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9058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56159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03260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50362" indent="-173551" algn="l" defTabSz="694203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7101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4203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1304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8406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507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2608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9710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6811" algn="l" defTabSz="694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sgaico.swissinformatics.org/" TargetMode="External"/><Relationship Id="rId20" Type="http://schemas.openxmlformats.org/officeDocument/2006/relationships/hyperlink" Target="http://lara.populus.org/rub/3" TargetMode="External"/><Relationship Id="rId21" Type="http://schemas.openxmlformats.org/officeDocument/2006/relationships/hyperlink" Target="mailto:jean-daniel.dessimoz@heig-vd.ch" TargetMode="External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emf"/><Relationship Id="rId13" Type="http://schemas.openxmlformats.org/officeDocument/2006/relationships/image" Target="../media/image8.png"/><Relationship Id="rId14" Type="http://schemas.openxmlformats.org/officeDocument/2006/relationships/image" Target="../media/image9.emf"/><Relationship Id="rId15" Type="http://schemas.openxmlformats.org/officeDocument/2006/relationships/image" Target="../media/image10.emf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.bin"/><Relationship Id="rId18" Type="http://schemas.openxmlformats.org/officeDocument/2006/relationships/image" Target="../media/image1.wmf"/><Relationship Id="rId19" Type="http://schemas.openxmlformats.org/officeDocument/2006/relationships/hyperlink" Target="http://dx.doi.org/10.1016/j.robot.2016.08.008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hyperlink" Target="http://www.heig-vd.ch/" TargetMode="External"/><Relationship Id="rId4" Type="http://schemas.openxmlformats.org/officeDocument/2006/relationships/image" Target="../media/image2.emf"/><Relationship Id="rId5" Type="http://schemas.openxmlformats.org/officeDocument/2006/relationships/hyperlink" Target="http://www.hes-so.ch/" TargetMode="External"/><Relationship Id="rId6" Type="http://schemas.openxmlformats.org/officeDocument/2006/relationships/image" Target="../media/image3.emf"/><Relationship Id="rId7" Type="http://schemas.openxmlformats.org/officeDocument/2006/relationships/hyperlink" Target="http://www.s-i.ch/" TargetMode="External"/><Relationship Id="rId8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677810"/>
            <a:ext cx="3127031" cy="4389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/>
            <a:endParaRPr lang="fr-FR" noProof="1"/>
          </a:p>
        </p:txBody>
      </p:sp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076" y="9114570"/>
            <a:ext cx="1698927" cy="541542"/>
          </a:xfrm>
          <a:prstGeom prst="rect">
            <a:avLst/>
          </a:prstGeom>
        </p:spPr>
      </p:pic>
      <p:pic>
        <p:nvPicPr>
          <p:cNvPr id="9" name="Imag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44" y="9114570"/>
            <a:ext cx="1354550" cy="541542"/>
          </a:xfrm>
          <a:prstGeom prst="rect">
            <a:avLst/>
          </a:prstGeom>
        </p:spPr>
      </p:pic>
      <p:pic>
        <p:nvPicPr>
          <p:cNvPr id="10" name="Imag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44" y="249943"/>
            <a:ext cx="1728219" cy="541542"/>
          </a:xfrm>
          <a:prstGeom prst="rect">
            <a:avLst/>
          </a:prstGeom>
        </p:spPr>
      </p:pic>
      <p:pic>
        <p:nvPicPr>
          <p:cNvPr id="12" name="Image 1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0303" y="249943"/>
            <a:ext cx="1602905" cy="5415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2" y="6898111"/>
            <a:ext cx="1630958" cy="10445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0979" y="6215878"/>
            <a:ext cx="1060123" cy="72993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44644" y="3844043"/>
            <a:ext cx="2637412" cy="62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1000" b="1" noProof="1">
                <a:latin typeface="Arial Black" panose="020B0A04020102020204" pitchFamily="34" charset="0"/>
                <a:cs typeface="Arial" panose="020B0604020202020204" pitchFamily="34" charset="0"/>
              </a:rPr>
              <a:t>cognition</a:t>
            </a:r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, it all starts from value-based selection of appropriate goal, in synchrony with </a:t>
            </a:r>
            <a:r>
              <a:rPr lang="fr-FR" sz="1000" noProof="1">
                <a:latin typeface="Arial Black" panose="020B0A04020102020204" pitchFamily="34" charset="0"/>
                <a:cs typeface="Arial" panose="020B0604020202020204" pitchFamily="34" charset="0"/>
              </a:rPr>
              <a:t>nature</a:t>
            </a:r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 (i.e. from </a:t>
            </a:r>
            <a:r>
              <a:rPr lang="fr-FR" sz="1000" noProof="1">
                <a:latin typeface="Arial Black" panose="020B0A04020102020204" pitchFamily="34" charset="0"/>
                <a:cs typeface="Arial" panose="020B0604020202020204" pitchFamily="34" charset="0"/>
              </a:rPr>
              <a:t>emotion</a:t>
            </a:r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4" y="4431163"/>
            <a:ext cx="2278448" cy="114137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33382" y="5769116"/>
            <a:ext cx="2637412" cy="470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Examples of smart </a:t>
            </a:r>
            <a:r>
              <a:rPr lang="fr-FR" sz="1000" noProof="1">
                <a:latin typeface="Arial Black" panose="020B0A04020102020204" pitchFamily="34" charset="0"/>
                <a:cs typeface="Arial" panose="020B0604020202020204" pitchFamily="34" charset="0"/>
              </a:rPr>
              <a:t>cognitive systems</a:t>
            </a:r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, operational </a:t>
            </a:r>
            <a:r>
              <a:rPr lang="fr-FR" sz="1000" noProof="1">
                <a:latin typeface="Arial Black" panose="020B0A04020102020204" pitchFamily="34" charset="0"/>
                <a:cs typeface="Arial" panose="020B0604020202020204" pitchFamily="34" charset="0"/>
              </a:rPr>
              <a:t>in real world</a:t>
            </a:r>
          </a:p>
          <a:p>
            <a:r>
              <a:rPr lang="fr-FR" sz="10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4069" y="6625269"/>
            <a:ext cx="11542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800" i="1" noProof="1"/>
              <a:t>man-made,</a:t>
            </a:r>
          </a:p>
          <a:p>
            <a:pPr algn="ctr"/>
            <a:r>
              <a:rPr lang="fr-FR" sz="800" i="1" noProof="1"/>
              <a:t>"artificial"</a:t>
            </a:r>
            <a:endParaRPr lang="fr-FR" sz="800" i="1" noProof="1"/>
          </a:p>
        </p:txBody>
      </p:sp>
      <p:sp>
        <p:nvSpPr>
          <p:cNvPr id="22" name="ZoneTexte 21"/>
          <p:cNvSpPr txBox="1"/>
          <p:nvPr/>
        </p:nvSpPr>
        <p:spPr>
          <a:xfrm>
            <a:off x="510958" y="6182027"/>
            <a:ext cx="15819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800" i="1" noProof="1"/>
              <a:t>neutral, </a:t>
            </a:r>
          </a:p>
          <a:p>
            <a:pPr algn="ctr"/>
            <a:r>
              <a:rPr lang="fr-FR" sz="800" i="1" noProof="1"/>
              <a:t>more general</a:t>
            </a:r>
            <a:endParaRPr lang="fr-FR" sz="800" i="1" noProof="1"/>
          </a:p>
        </p:txBody>
      </p:sp>
      <p:sp>
        <p:nvSpPr>
          <p:cNvPr id="23" name="ZoneTexte 22"/>
          <p:cNvSpPr txBox="1"/>
          <p:nvPr/>
        </p:nvSpPr>
        <p:spPr>
          <a:xfrm>
            <a:off x="1661015" y="7643368"/>
            <a:ext cx="11542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800" i="1" noProof="1"/>
              <a:t>"natural",</a:t>
            </a:r>
          </a:p>
          <a:p>
            <a:pPr algn="ctr"/>
            <a:r>
              <a:rPr lang="fr-FR" sz="800" i="1" noProof="1"/>
              <a:t>anthropomorphical</a:t>
            </a:r>
            <a:endParaRPr lang="fr-FR" sz="800" i="1" noProof="1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63779"/>
              </p:ext>
            </p:extLst>
          </p:nvPr>
        </p:nvGraphicFramePr>
        <p:xfrm>
          <a:off x="244644" y="1345728"/>
          <a:ext cx="6368361" cy="240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787">
                  <a:extLst>
                    <a:ext uri="{9D8B030D-6E8A-4147-A177-3AD203B41FA5}">
                      <a16:colId xmlns:a16="http://schemas.microsoft.com/office/drawing/2014/main" xmlns="" val="4287866954"/>
                    </a:ext>
                  </a:extLst>
                </a:gridCol>
                <a:gridCol w="2122787">
                  <a:extLst>
                    <a:ext uri="{9D8B030D-6E8A-4147-A177-3AD203B41FA5}">
                      <a16:colId xmlns:a16="http://schemas.microsoft.com/office/drawing/2014/main" xmlns="" val="3898610396"/>
                    </a:ext>
                  </a:extLst>
                </a:gridCol>
                <a:gridCol w="2122787">
                  <a:extLst>
                    <a:ext uri="{9D8B030D-6E8A-4147-A177-3AD203B41FA5}">
                      <a16:colId xmlns:a16="http://schemas.microsoft.com/office/drawing/2014/main" xmlns="" val="1997822704"/>
                    </a:ext>
                  </a:extLst>
                </a:gridCol>
              </a:tblGrid>
              <a:tr h="316094">
                <a:tc gridSpan="3">
                  <a:txBody>
                    <a:bodyPr/>
                    <a:lstStyle/>
                    <a:p>
                      <a:pPr marL="0" marR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spc="8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Cognition</a:t>
                      </a:r>
                      <a:r>
                        <a:rPr lang="fr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(via </a:t>
                      </a:r>
                      <a:r>
                        <a:rPr lang="fr-CH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modeling</a:t>
                      </a:r>
                      <a:r>
                        <a:rPr lang="fr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0774" marR="40774" marT="41657" marB="41657">
                    <a:solidFill>
                      <a:srgbClr val="4E9C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755400"/>
                  </a:ext>
                </a:extLst>
              </a:tr>
              <a:tr h="598839">
                <a:tc>
                  <a:txBody>
                    <a:bodyPr/>
                    <a:lstStyle/>
                    <a:p>
                      <a:pPr algn="l"/>
                      <a:r>
                        <a:rPr lang="fr-CH" sz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fr-CH" sz="10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fr-CH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</a:t>
                      </a:r>
                      <a:r>
                        <a:rPr lang="fr-CH" sz="10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fr-CH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world</a:t>
                      </a:r>
                      <a:endParaRPr lang="fr-CH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774" marR="40774" marT="41657" marB="41657">
                    <a:solidFill>
                      <a:srgbClr val="537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Cognition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(per se)</a:t>
                      </a:r>
                      <a:endParaRPr lang="fr-CH" sz="15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planning and </a:t>
                      </a:r>
                      <a:r>
                        <a:rPr lang="fr-CH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steering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action</a:t>
                      </a:r>
                      <a:endParaRPr lang="fr-CH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774" marR="40774" marT="41657" marB="41657">
                    <a:solidFill>
                      <a:srgbClr val="80B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Emotion</a:t>
                      </a:r>
                      <a:endParaRPr lang="fr-CH" sz="10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synchronization with reality*</a:t>
                      </a:r>
                    </a:p>
                    <a:p>
                      <a:pPr algn="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launching action**</a:t>
                      </a:r>
                    </a:p>
                  </a:txBody>
                  <a:tcPr marL="40774" marR="40774" marT="41657" marB="41657">
                    <a:solidFill>
                      <a:srgbClr val="EB6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611928"/>
                  </a:ext>
                </a:extLst>
              </a:tr>
              <a:tr h="405444">
                <a:tc>
                  <a:txBody>
                    <a:bodyPr/>
                    <a:lstStyle/>
                    <a:p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Muscle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</a:t>
                      </a:r>
                      <a:r>
                        <a:rPr lang="fr-CH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lang="fr-CH" sz="1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774" marR="40774" marT="41657" marB="41657">
                    <a:solidFill>
                      <a:srgbClr val="537FD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Brain</a:t>
                      </a:r>
                      <a:r>
                        <a:rPr lang="fr-CH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cognitive </a:t>
                      </a:r>
                      <a:r>
                        <a:rPr lang="fr-CH" sz="1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lang="fr-CH" sz="1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774" marR="40774" marT="41657" marB="41657">
                    <a:solidFill>
                      <a:srgbClr val="80BF9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Heart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Indicator of values at stake (threats and opportunities)</a:t>
                      </a:r>
                    </a:p>
                  </a:txBody>
                  <a:tcPr marL="40774" marR="40774" marT="41657" marB="41657">
                    <a:solidFill>
                      <a:srgbClr val="EB67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574557"/>
                  </a:ext>
                </a:extLst>
              </a:tr>
              <a:tr h="8008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2659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world, </a:t>
                      </a:r>
                    </a:p>
                    <a:p>
                      <a:r>
                        <a:rPr lang="en-US" sz="1000" dirty="0" smtClean="0">
                          <a:solidFill>
                            <a:srgbClr val="2659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Laws of nature; true</a:t>
                      </a:r>
                    </a:p>
                  </a:txBody>
                  <a:tcPr marL="40774" marR="40774" marT="41657" marB="41657">
                    <a:solidFill>
                      <a:srgbClr val="537FD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49916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world , "non-physical", Laws of logic; right</a:t>
                      </a:r>
                    </a:p>
                  </a:txBody>
                  <a:tcPr marL="40774" marR="40774" marT="41657" marB="41657">
                    <a:solidFill>
                      <a:srgbClr val="80BF9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D21C1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mode, ("meta-logic") </a:t>
                      </a:r>
                    </a:p>
                    <a:p>
                      <a:pPr algn="r"/>
                      <a:r>
                        <a:rPr lang="en-US" sz="1000" dirty="0" smtClean="0">
                          <a:solidFill>
                            <a:srgbClr val="D21C1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 domain;</a:t>
                      </a:r>
                    </a:p>
                    <a:p>
                      <a:pPr algn="r"/>
                      <a:r>
                        <a:rPr lang="en-US" sz="1000" dirty="0" smtClean="0">
                          <a:solidFill>
                            <a:srgbClr val="D21C1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Laws of value ; good</a:t>
                      </a:r>
                    </a:p>
                  </a:txBody>
                  <a:tcPr marL="40774" marR="40774" marT="41657" marB="41657">
                    <a:solidFill>
                      <a:srgbClr val="EB676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502332"/>
                  </a:ext>
                </a:extLst>
              </a:tr>
              <a:tr h="284046">
                <a:tc gridSpan="3">
                  <a:txBody>
                    <a:bodyPr/>
                    <a:lstStyle/>
                    <a:p>
                      <a:pPr algn="r"/>
                      <a:r>
                        <a:rPr lang="en-US" sz="700" dirty="0" smtClean="0">
                          <a:solidFill>
                            <a:srgbClr val="EB676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immersed part of iceberg (unconscious)</a:t>
                      </a:r>
                    </a:p>
                    <a:p>
                      <a:pPr algn="r"/>
                      <a:r>
                        <a:rPr lang="en-US" sz="700" dirty="0" smtClean="0">
                          <a:solidFill>
                            <a:srgbClr val="EB676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 visible part of iceberg; re. etymology of emotion</a:t>
                      </a:r>
                    </a:p>
                  </a:txBody>
                  <a:tcPr marL="40774" marR="0" marT="5832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400" dirty="0" smtClean="0">
                        <a:solidFill>
                          <a:srgbClr val="49916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80000" marB="180000">
                    <a:solidFill>
                      <a:srgbClr val="80BF9B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4400" dirty="0" smtClean="0">
                        <a:solidFill>
                          <a:srgbClr val="D2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B676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4143717"/>
                  </a:ext>
                </a:extLst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372005" y="3879062"/>
            <a:ext cx="32409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000" noProof="1" smtClean="0">
                <a:latin typeface="Arial Black" panose="020B0A04020102020204" pitchFamily="34" charset="0"/>
              </a:rPr>
              <a:t>Cognition</a:t>
            </a:r>
            <a:r>
              <a:rPr lang="fr-FR" sz="1000" noProof="1" smtClean="0"/>
              <a:t> in the context of action (re. </a:t>
            </a:r>
            <a:r>
              <a:rPr lang="fr-FR" sz="1000" noProof="1" smtClean="0">
                <a:latin typeface="Arial Black" panose="020B0A04020102020204" pitchFamily="34" charset="0"/>
              </a:rPr>
              <a:t>nature</a:t>
            </a:r>
            <a:r>
              <a:rPr lang="fr-FR" sz="1000" noProof="1" smtClean="0"/>
              <a:t>) and emotion (re. </a:t>
            </a:r>
            <a:r>
              <a:rPr lang="fr-FR" sz="1000" noProof="1" smtClean="0">
                <a:latin typeface="Arial Black" panose="020B0A04020102020204" pitchFamily="34" charset="0"/>
              </a:rPr>
              <a:t>values</a:t>
            </a:r>
            <a:r>
              <a:rPr lang="fr-FR" sz="1000" noProof="1" smtClean="0"/>
              <a:t>) – Some typical aspects for humans and societies, agents and groups</a:t>
            </a:r>
          </a:p>
          <a:p>
            <a:endParaRPr lang="fr-FR" sz="1000" noProof="1"/>
          </a:p>
        </p:txBody>
      </p:sp>
      <p:sp>
        <p:nvSpPr>
          <p:cNvPr id="28" name="ZoneTexte 27"/>
          <p:cNvSpPr txBox="1"/>
          <p:nvPr/>
        </p:nvSpPr>
        <p:spPr>
          <a:xfrm>
            <a:off x="244644" y="8138314"/>
            <a:ext cx="2882387" cy="977013"/>
          </a:xfrm>
          <a:prstGeom prst="rect">
            <a:avLst/>
          </a:prstGeom>
          <a:noFill/>
        </p:spPr>
        <p:txBody>
          <a:bodyPr wrap="square" lIns="20967" tIns="10484" rIns="20967" bIns="10484" rtlCol="0">
            <a:spAutoFit/>
          </a:bodyPr>
          <a:lstStyle/>
          <a:p>
            <a:pPr>
              <a:spcBef>
                <a:spcPts val="229"/>
              </a:spcBef>
            </a:pPr>
            <a:r>
              <a:rPr lang="fr-FR" sz="700" noProof="1">
                <a:latin typeface="Arial" panose="020B0604020202020204" pitchFamily="34" charset="0"/>
                <a:cs typeface="Arial" panose="020B0604020202020204" pitchFamily="34" charset="0"/>
              </a:rPr>
              <a:t>References.:</a:t>
            </a:r>
          </a:p>
          <a:p>
            <a:pPr marL="170358" indent="-170358">
              <a:spcBef>
                <a:spcPts val="138"/>
              </a:spcBef>
              <a:buAutoNum type="arabicPeriod"/>
            </a:pPr>
            <a:r>
              <a:rPr lang="fr-FR" sz="700" noProof="1">
                <a:latin typeface="Arial" panose="020B0604020202020204" pitchFamily="34" charset="0"/>
                <a:cs typeface="Arial" panose="020B0604020202020204" pitchFamily="34" charset="0"/>
              </a:rPr>
              <a:t>J.-D. Dessimoz, HESSO.HEIG-VD, 2</a:t>
            </a:r>
            <a:r>
              <a:rPr lang="fr-FR" sz="700" baseline="30000" noProof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700" noProof="1">
                <a:latin typeface="Arial" panose="020B0604020202020204" pitchFamily="34" charset="0"/>
                <a:cs typeface="Arial" panose="020B0604020202020204" pitchFamily="34" charset="0"/>
              </a:rPr>
              <a:t> Int. Conf. on Natural Cognition, 10-11 Dec. 2015, Macao</a:t>
            </a:r>
          </a:p>
          <a:p>
            <a:pPr marL="170358" indent="-170358">
              <a:spcBef>
                <a:spcPts val="138"/>
              </a:spcBef>
              <a:buAutoNum type="arabicPeriod"/>
            </a:pPr>
            <a:r>
              <a:rPr lang="fr-FR" sz="700" noProof="1">
                <a:latin typeface="Arial" panose="020B0604020202020204" pitchFamily="34" charset="0"/>
                <a:cs typeface="Arial" panose="020B0604020202020204" pitchFamily="34" charset="0"/>
              </a:rPr>
              <a:t>Kobu's Fyrabeseminar, 05.02.2016,  Bern </a:t>
            </a:r>
          </a:p>
          <a:p>
            <a:pPr marL="170358" indent="-170358">
              <a:spcBef>
                <a:spcPts val="138"/>
              </a:spcBef>
              <a:buAutoNum type="arabicPeriod"/>
            </a:pPr>
            <a:r>
              <a:rPr lang="fr-FR" sz="700" noProof="1">
                <a:latin typeface="Arial" panose="020B0604020202020204" pitchFamily="34" charset="0"/>
                <a:cs typeface="Arial" panose="020B0604020202020204" pitchFamily="34" charset="0"/>
              </a:rPr>
              <a:t>Cours RAC, HEIG-VD, Yverdon-les-Bains, Juin 2016</a:t>
            </a:r>
          </a:p>
          <a:p>
            <a:pPr marL="170358" indent="-170358">
              <a:spcBef>
                <a:spcPts val="138"/>
              </a:spcBef>
              <a:buAutoNum type="arabicPeriod"/>
            </a:pPr>
            <a:r>
              <a:rPr lang="fr-FR" sz="700" noProof="1">
                <a:latin typeface="Arial" panose="020B0604020202020204" pitchFamily="34" charset="0"/>
                <a:cs typeface="Arial" panose="020B0604020202020204" pitchFamily="34" charset="0"/>
              </a:rPr>
              <a:t>Robotics and Automated Systems-Elsevier, nov. 2016, </a:t>
            </a:r>
            <a:r>
              <a:rPr lang="fr-FR" sz="700" i="1" noProof="1">
                <a:latin typeface="Arial" panose="020B0604020202020204" pitchFamily="34" charset="0"/>
                <a:cs typeface="Arial" panose="020B0604020202020204" pitchFamily="34" charset="0"/>
              </a:rPr>
              <a:t>http://dx.doi.org/10.1016/j.robot.2016.08.008</a:t>
            </a:r>
          </a:p>
          <a:p>
            <a:pPr>
              <a:spcBef>
                <a:spcPts val="229"/>
              </a:spcBef>
            </a:pPr>
            <a:endParaRPr lang="fr-FR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21656"/>
              </p:ext>
            </p:extLst>
          </p:nvPr>
        </p:nvGraphicFramePr>
        <p:xfrm>
          <a:off x="3372006" y="4410003"/>
          <a:ext cx="3240999" cy="45358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80333">
                  <a:extLst>
                    <a:ext uri="{9D8B030D-6E8A-4147-A177-3AD203B41FA5}">
                      <a16:colId xmlns:a16="http://schemas.microsoft.com/office/drawing/2014/main" xmlns="" val="4287866954"/>
                    </a:ext>
                  </a:extLst>
                </a:gridCol>
                <a:gridCol w="1080333">
                  <a:extLst>
                    <a:ext uri="{9D8B030D-6E8A-4147-A177-3AD203B41FA5}">
                      <a16:colId xmlns:a16="http://schemas.microsoft.com/office/drawing/2014/main" xmlns="" val="3898610396"/>
                    </a:ext>
                  </a:extLst>
                </a:gridCol>
                <a:gridCol w="1080333">
                  <a:extLst>
                    <a:ext uri="{9D8B030D-6E8A-4147-A177-3AD203B41FA5}">
                      <a16:colId xmlns:a16="http://schemas.microsoft.com/office/drawing/2014/main" xmlns="" val="1997822704"/>
                    </a:ext>
                  </a:extLst>
                </a:gridCol>
              </a:tblGrid>
              <a:tr h="160296">
                <a:tc>
                  <a:txBody>
                    <a:bodyPr/>
                    <a:lstStyle/>
                    <a:p>
                      <a:pPr algn="l"/>
                      <a:r>
                        <a:rPr lang="fr-FR" sz="800" noProof="1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fr-FR" sz="600" noProof="1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40774" marR="40774" marT="16663" marB="16663">
                    <a:solidFill>
                      <a:srgbClr val="537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noProof="1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Cognition</a:t>
                      </a:r>
                    </a:p>
                  </a:txBody>
                  <a:tcPr marL="40774" marR="40774" marT="16663" marB="16663">
                    <a:solidFill>
                      <a:srgbClr val="80B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800" b="1" kern="1200" noProof="1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Emotion</a:t>
                      </a:r>
                    </a:p>
                  </a:txBody>
                  <a:tcPr marL="40774" marR="40774" marT="16663" marB="16663">
                    <a:solidFill>
                      <a:srgbClr val="EB6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611928"/>
                  </a:ext>
                </a:extLst>
              </a:tr>
              <a:tr h="605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support operations, logistics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follows &amp; optimizes rules, guidelines, standards; computes; evolution; syntax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changes rules and paradigms; irrationality, deception; changes price, gives and takes; revolution; peace or war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3629574557"/>
                  </a:ext>
                </a:extLst>
              </a:tr>
              <a:tr h="380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Motor and brake operation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cruise control (re. gear, throttle targets)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tempomat adjustment and braking control; starts-stops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4198837483"/>
                  </a:ext>
                </a:extLst>
              </a:tr>
              <a:tr h="493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force, energy; fight or flee; control power, 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notions of truth, c-goodness, imagination, if-worlds, modeling, prediction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internal monitoring, communication, wisdom, consciousness, empathy, solidarity, dignity, mercy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1933086562"/>
                  </a:ext>
                </a:extLst>
              </a:tr>
              <a:tr h="380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shepherd's dog, horse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shepherd, shepherdess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lamb, flock of sheep, Romulus's &amp; Remus's lupa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2066910426"/>
                  </a:ext>
                </a:extLst>
              </a:tr>
              <a:tr h="267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executive power (Cesar, MT)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Legislative power, science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People initiatives, fashion, strikes, mobs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1917749764"/>
                  </a:ext>
                </a:extLst>
              </a:tr>
              <a:tr h="380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lion, bear, bull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think tank, re. Martians in "Mars attacks"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flock of birds; "federative" imperial dragon (camel head, etc.)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2944107748"/>
                  </a:ext>
                </a:extLst>
              </a:tr>
              <a:tr h="276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technology, engineering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philosophy</a:t>
                      </a:r>
                      <a:r>
                        <a:rPr kumimoji="0" lang="fr-FR" altLang="fr-FR" sz="7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"analytic" philosophy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religion</a:t>
                      </a:r>
                      <a:r>
                        <a:rPr kumimoji="0" lang="fr-FR" altLang="fr-FR" sz="7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"continental" philosophy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808502332"/>
                  </a:ext>
                </a:extLst>
              </a:tr>
              <a:tr h="605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work, operation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rational thinking, meditation, function, administration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strategy, art (value-laden, symbolic communication), dreams and nightmares, relaxation, mindfulness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1455825300"/>
                  </a:ext>
                </a:extLst>
              </a:tr>
              <a:tr h="493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Mars; permanence (constancy, determination, time)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mixed mode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Venus; change (synchronicity with circumstances and instant values, speed)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298371357"/>
                  </a:ext>
                </a:extLst>
              </a:tr>
              <a:tr h="493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soldier, police, fire squad, farmer, entrepreneur, sports - individual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school, research institute, science, admin., games of strategy (logic), chess</a:t>
                      </a:r>
                    </a:p>
                  </a:txBody>
                  <a:tcPr marL="20718" marR="20718" marT="20829" marB="208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harcoal" pitchFamily="1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ambassador, mediator, court system, social services, insurance, banking, sports-team</a:t>
                      </a:r>
                    </a:p>
                  </a:txBody>
                  <a:tcPr marL="20718" marR="20718" marT="20829" marB="20829" horzOverflow="overflow"/>
                </a:tc>
                <a:extLst>
                  <a:ext uri="{0D108BD9-81ED-4DB2-BD59-A6C34878D82A}">
                    <a16:rowId xmlns:a16="http://schemas.microsoft.com/office/drawing/2014/main" xmlns="" val="1129123356"/>
                  </a:ext>
                </a:extLst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790009" y="9066882"/>
            <a:ext cx="2933252" cy="590559"/>
          </a:xfrm>
          <a:prstGeom prst="rect">
            <a:avLst/>
          </a:prstGeom>
          <a:noFill/>
        </p:spPr>
        <p:txBody>
          <a:bodyPr wrap="square" lIns="20967" tIns="10484" rIns="20967" bIns="1048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00" b="1" noProof="1">
                <a:latin typeface="Arial" panose="020B0604020202020204" pitchFamily="34" charset="0"/>
                <a:cs typeface="Arial" panose="020B0604020202020204" pitchFamily="34" charset="0"/>
              </a:rPr>
              <a:t>Jean-Daniel Dessimoz – Yverdon-les-Bains, Switzerland</a:t>
            </a:r>
          </a:p>
          <a:p>
            <a:pPr algn="ctr">
              <a:lnSpc>
                <a:spcPct val="150000"/>
              </a:lnSpc>
            </a:pPr>
            <a:r>
              <a:rPr lang="fr-FR" sz="600" noProof="1">
                <a:latin typeface="Arial" panose="020B0604020202020204" pitchFamily="34" charset="0"/>
                <a:cs typeface="Arial" panose="020B0604020202020204" pitchFamily="34" charset="0"/>
              </a:rPr>
              <a:t>HEIG-VD, School of Business and Engineering</a:t>
            </a:r>
          </a:p>
          <a:p>
            <a:pPr algn="ctr">
              <a:lnSpc>
                <a:spcPct val="150000"/>
              </a:lnSpc>
            </a:pPr>
            <a:r>
              <a:rPr lang="fr-FR" sz="600" noProof="1">
                <a:latin typeface="Arial" panose="020B0604020202020204" pitchFamily="34" charset="0"/>
                <a:cs typeface="Arial" panose="020B0604020202020204" pitchFamily="34" charset="0"/>
              </a:rPr>
              <a:t>HES-SO, Western Switzerland University of Applied Sciences and Arts</a:t>
            </a:r>
          </a:p>
          <a:p>
            <a:pPr algn="ctr">
              <a:lnSpc>
                <a:spcPct val="150000"/>
              </a:lnSpc>
            </a:pPr>
            <a:r>
              <a:rPr lang="fr-FR" sz="600" i="1" noProof="1">
                <a:latin typeface="Arial" panose="020B0604020202020204" pitchFamily="34" charset="0"/>
                <a:cs typeface="Arial" panose="020B0604020202020204" pitchFamily="34" charset="0"/>
              </a:rPr>
              <a:t>jean-daniel.dessimoz@heig-vd.ch	http://lara.populus.org/rub/3</a:t>
            </a:r>
            <a:endParaRPr lang="fr-FR" sz="600" i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246137" y="250582"/>
            <a:ext cx="2490891" cy="557986"/>
          </a:xfrm>
          <a:prstGeom prst="rect">
            <a:avLst/>
          </a:prstGeom>
          <a:noFill/>
        </p:spPr>
        <p:txBody>
          <a:bodyPr wrap="square" lIns="20967" tIns="10484" rIns="20967" bIns="10484" rtlCol="0">
            <a:spAutoFit/>
          </a:bodyPr>
          <a:lstStyle/>
          <a:p>
            <a:pPr algn="ctr">
              <a:spcBef>
                <a:spcPts val="275"/>
              </a:spcBef>
            </a:pPr>
            <a:r>
              <a:rPr lang="fr-FR" sz="800" noProof="1">
                <a:latin typeface="Arial Black" panose="020B0A04020102020204" pitchFamily="34" charset="0"/>
                <a:cs typeface="Arial" panose="020B0604020202020204" pitchFamily="34" charset="0"/>
              </a:rPr>
              <a:t>SGAICO Annual Assembly and Workshop</a:t>
            </a:r>
          </a:p>
          <a:p>
            <a:pPr algn="ctr">
              <a:spcBef>
                <a:spcPts val="138"/>
              </a:spcBef>
            </a:pPr>
            <a:r>
              <a:rPr lang="fr-FR" sz="800" noProof="1">
                <a:latin typeface="Arial Black" panose="020B0A04020102020204" pitchFamily="34" charset="0"/>
                <a:cs typeface="Arial" panose="020B0604020202020204" pitchFamily="34" charset="0"/>
              </a:rPr>
              <a:t>Deep Learning and Beyond</a:t>
            </a:r>
          </a:p>
          <a:p>
            <a:pPr algn="ctr">
              <a:spcBef>
                <a:spcPts val="550"/>
              </a:spcBef>
            </a:pPr>
            <a:r>
              <a:rPr lang="fr-FR" sz="600" noProof="1">
                <a:latin typeface="Arial" panose="020B0604020202020204" pitchFamily="34" charset="0"/>
                <a:cs typeface="Arial" panose="020B0604020202020204" pitchFamily="34" charset="0"/>
              </a:rPr>
              <a:t>Nov. 16, 2016 - Hochschule Luzern Informatik - </a:t>
            </a:r>
          </a:p>
          <a:p>
            <a:pPr algn="ctr">
              <a:spcBef>
                <a:spcPts val="138"/>
              </a:spcBef>
            </a:pPr>
            <a:r>
              <a:rPr lang="fr-FR" sz="600" noProof="1">
                <a:latin typeface="Arial" panose="020B0604020202020204" pitchFamily="34" charset="0"/>
                <a:cs typeface="Arial" panose="020B0604020202020204" pitchFamily="34" charset="0"/>
              </a:rPr>
              <a:t>Campus Zug-Rotkreuz, Switzerland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4644" y="959876"/>
            <a:ext cx="6368360" cy="282783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fr-FR" sz="1700" noProof="1">
                <a:latin typeface="Arial" panose="020B0604020202020204" pitchFamily="34" charset="0"/>
                <a:cs typeface="Arial" panose="020B0604020202020204" pitchFamily="34" charset="0"/>
              </a:rPr>
              <a:t>Cognition Squeezed Between Nature and Values</a:t>
            </a:r>
            <a:endParaRPr lang="fr-FR" sz="1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4465" y="6754012"/>
            <a:ext cx="423693" cy="11663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9082" y="2654179"/>
            <a:ext cx="513602" cy="903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8910" y="2872379"/>
            <a:ext cx="771075" cy="619318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1986"/>
              </p:ext>
            </p:extLst>
          </p:nvPr>
        </p:nvGraphicFramePr>
        <p:xfrm>
          <a:off x="3037034" y="3108584"/>
          <a:ext cx="783580" cy="59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7" imgW="3923640" imgH="2895120" progId="Photoshop.Image.17">
                  <p:embed/>
                </p:oleObj>
              </mc:Choice>
              <mc:Fallback>
                <p:oleObj name="Image" r:id="rId17" imgW="3923640" imgH="289512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37034" y="3108584"/>
                        <a:ext cx="783580" cy="590698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584506" y="3556693"/>
            <a:ext cx="263783" cy="82728"/>
          </a:xfrm>
          <a:prstGeom prst="rect">
            <a:avLst/>
          </a:prstGeom>
          <a:noFill/>
        </p:spPr>
        <p:txBody>
          <a:bodyPr wrap="none" lIns="20967" tIns="10484" rIns="20967" bIns="10484" rtlCol="0">
            <a:spAutoFit/>
          </a:bodyPr>
          <a:lstStyle/>
          <a:p>
            <a:r>
              <a:rPr lang="fr-CH" sz="400" dirty="0">
                <a:latin typeface="Arial" panose="020B0604020202020204" pitchFamily="34" charset="0"/>
                <a:cs typeface="Arial" panose="020B0604020202020204" pitchFamily="34" charset="0"/>
              </a:rPr>
              <a:t>Tex Avery</a:t>
            </a:r>
            <a:endParaRPr lang="fr-CH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hlinkClick r:id="rId19"/>
          </p:cNvPr>
          <p:cNvSpPr/>
          <p:nvPr/>
        </p:nvSpPr>
        <p:spPr>
          <a:xfrm>
            <a:off x="412864" y="8758634"/>
            <a:ext cx="2087100" cy="199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hlinkClick r:id="rId20"/>
          </p:cNvPr>
          <p:cNvSpPr/>
          <p:nvPr/>
        </p:nvSpPr>
        <p:spPr>
          <a:xfrm>
            <a:off x="3544253" y="9529729"/>
            <a:ext cx="1015521" cy="1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/>
            <a:endParaRPr lang="fr-CH"/>
          </a:p>
        </p:txBody>
      </p:sp>
      <p:sp>
        <p:nvSpPr>
          <p:cNvPr id="14" name="Rectangle 13">
            <a:hlinkClick r:id="rId21"/>
          </p:cNvPr>
          <p:cNvSpPr/>
          <p:nvPr/>
        </p:nvSpPr>
        <p:spPr>
          <a:xfrm>
            <a:off x="1930352" y="9561018"/>
            <a:ext cx="1265805" cy="117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92221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645</Words>
  <Application>Microsoft Macintosh PowerPoint</Application>
  <PresentationFormat>Format A4 (210 x 297 mm)</PresentationFormat>
  <Paragraphs>78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Image</vt:lpstr>
      <vt:lpstr>Présentation PowerPoint</vt:lpstr>
    </vt:vector>
  </TitlesOfParts>
  <Company>HEIG-VD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Gauthey Pierre-François</dc:creator>
  <cp:lastModifiedBy>JDZ</cp:lastModifiedBy>
  <cp:revision>43</cp:revision>
  <cp:lastPrinted>2016-11-14T13:09:56Z</cp:lastPrinted>
  <dcterms:created xsi:type="dcterms:W3CDTF">2016-11-14T12:15:52Z</dcterms:created>
  <dcterms:modified xsi:type="dcterms:W3CDTF">2016-11-17T16:21:06Z</dcterms:modified>
</cp:coreProperties>
</file>